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Dela Gothic One" charset="1" panose="00000500000000000000"/>
      <p:regular r:id="rId18"/>
    </p:embeddedFont>
    <p:embeddedFont>
      <p:font typeface="DM Sans" charset="1" panose="00000000000000000000"/>
      <p:regular r:id="rId19"/>
    </p:embeddedFont>
    <p:embeddedFont>
      <p:font typeface="DM Sans Bold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wojciechtrapkowski/genetic_knapsack_rust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7886" y="1906340"/>
            <a:ext cx="9534228" cy="270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Wprowadzenie do Rust i Algorytmów Genetycznych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4937521"/>
            <a:ext cx="9534228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Prezentacja omawia podstawy języka Rust, jego mechanizmy bezpieczeństwa pamięci, wydajność oraz ekosystem narzędzi. Następnie przedstawia algorytmy genetyczne jako heurystyczną metodę optymalizacji inspirowaną biologią. Na koniec omawiamy klasyczny problem plecaka i przedstawione zostanie jego rozwiązanie przy użyciu algorytmu genetycznego, napisane w języku Rust..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7886" y="7842497"/>
            <a:ext cx="9534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Wojciech Trapkowski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2390031"/>
            <a:ext cx="7126932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Problem plecaka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3504010"/>
            <a:ext cx="7865715" cy="3976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Problem plecaka to klasyczne zagadnienie optymalizacyjne polegające na wybraniu takiego zestawu przedmiotów o maksymalnej łącznej wartości, aby ich łączna waga nie przekroczyła pojemności plecaka. Jest to problem NP-trudny, często stosowany do testowania efektywności algorytmów heurystycznych, takich jak algorytmy genetyczne. W praktyce znajduje zastosowanie w logistyce, planowaniu transportu, alokacji zasobów oraz w analizie decyzji w warunkach ograniczeń.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483924" y="2452539"/>
            <a:ext cx="7865715" cy="5381774"/>
          </a:xfrm>
          <a:custGeom>
            <a:avLst/>
            <a:gdLst/>
            <a:ahLst/>
            <a:cxnLst/>
            <a:rect r="r" b="b" t="t" l="l"/>
            <a:pathLst>
              <a:path h="5381774" w="7865715">
                <a:moveTo>
                  <a:pt x="0" y="0"/>
                </a:moveTo>
                <a:lnTo>
                  <a:pt x="7865715" y="0"/>
                </a:lnTo>
                <a:lnTo>
                  <a:pt x="7865715" y="5381773"/>
                </a:lnTo>
                <a:lnTo>
                  <a:pt x="0" y="5381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" t="0" r="-13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3778597"/>
            <a:ext cx="16392228" cy="270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Rozwiązanie problemu plecaka przy użyciu algorytmu genetycznego w języku Rust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6902287"/>
            <a:ext cx="8115300" cy="400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5"/>
              </a:lnSpc>
              <a:spcBef>
                <a:spcPct val="0"/>
              </a:spcBef>
            </a:pPr>
            <a:r>
              <a:rPr lang="en-US" sz="2124" u="sng">
                <a:solidFill>
                  <a:srgbClr val="FAEBEB"/>
                </a:solidFill>
                <a:latin typeface="DM Sans"/>
                <a:ea typeface="DM Sans"/>
                <a:cs typeface="DM Sans"/>
                <a:sym typeface="DM Sans"/>
                <a:hlinkClick r:id="rId3" tooltip="https://github.com/wojciechtrapkowski/genetic_knapsack_rust"/>
              </a:rPr>
              <a:t>https://github.com/wojciechtrapkowski/genetic_knapsack_rust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4181921"/>
            <a:ext cx="7126932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Koniec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5566767"/>
            <a:ext cx="16392228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Dziękuję za uwagę!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7886" y="1281410"/>
            <a:ext cx="8439894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Wprowadzenie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3124" y="2602260"/>
            <a:ext cx="4641354" cy="2923134"/>
            <a:chOff x="0" y="0"/>
            <a:chExt cx="6188472" cy="38975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175756" cy="3884803"/>
            </a:xfrm>
            <a:custGeom>
              <a:avLst/>
              <a:gdLst/>
              <a:ahLst/>
              <a:cxnLst/>
              <a:rect r="r" b="b" t="t" l="l"/>
              <a:pathLst>
                <a:path h="3884803" w="6175756">
                  <a:moveTo>
                    <a:pt x="0" y="151638"/>
                  </a:moveTo>
                  <a:cubicBezTo>
                    <a:pt x="0" y="67945"/>
                    <a:pt x="67945" y="0"/>
                    <a:pt x="151892" y="0"/>
                  </a:cubicBezTo>
                  <a:lnTo>
                    <a:pt x="6023864" y="0"/>
                  </a:lnTo>
                  <a:cubicBezTo>
                    <a:pt x="6107684" y="0"/>
                    <a:pt x="6175756" y="67945"/>
                    <a:pt x="6175756" y="151638"/>
                  </a:cubicBezTo>
                  <a:lnTo>
                    <a:pt x="6175756" y="3733165"/>
                  </a:lnTo>
                  <a:cubicBezTo>
                    <a:pt x="6175756" y="3816985"/>
                    <a:pt x="6107811" y="3884803"/>
                    <a:pt x="6023864" y="3884803"/>
                  </a:cubicBezTo>
                  <a:lnTo>
                    <a:pt x="151892" y="3884803"/>
                  </a:lnTo>
                  <a:cubicBezTo>
                    <a:pt x="67945" y="3884803"/>
                    <a:pt x="0" y="3816858"/>
                    <a:pt x="0" y="3733165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88456" cy="3897503"/>
            </a:xfrm>
            <a:custGeom>
              <a:avLst/>
              <a:gdLst/>
              <a:ahLst/>
              <a:cxnLst/>
              <a:rect r="r" b="b" t="t" l="l"/>
              <a:pathLst>
                <a:path h="3897503" w="6188456">
                  <a:moveTo>
                    <a:pt x="0" y="157988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6030214" y="0"/>
                  </a:lnTo>
                  <a:lnTo>
                    <a:pt x="6030214" y="6350"/>
                  </a:lnTo>
                  <a:lnTo>
                    <a:pt x="6030214" y="0"/>
                  </a:lnTo>
                  <a:cubicBezTo>
                    <a:pt x="6117590" y="0"/>
                    <a:pt x="6188456" y="70739"/>
                    <a:pt x="6188456" y="157988"/>
                  </a:cubicBezTo>
                  <a:lnTo>
                    <a:pt x="6182106" y="157988"/>
                  </a:lnTo>
                  <a:lnTo>
                    <a:pt x="6188456" y="157988"/>
                  </a:lnTo>
                  <a:lnTo>
                    <a:pt x="6188456" y="3739515"/>
                  </a:lnTo>
                  <a:lnTo>
                    <a:pt x="6182106" y="3739515"/>
                  </a:lnTo>
                  <a:lnTo>
                    <a:pt x="6188456" y="3739515"/>
                  </a:lnTo>
                  <a:cubicBezTo>
                    <a:pt x="6188456" y="3826764"/>
                    <a:pt x="6117590" y="3897503"/>
                    <a:pt x="6030214" y="3897503"/>
                  </a:cubicBezTo>
                  <a:lnTo>
                    <a:pt x="6030214" y="3891153"/>
                  </a:lnTo>
                  <a:lnTo>
                    <a:pt x="6030214" y="3897503"/>
                  </a:lnTo>
                  <a:lnTo>
                    <a:pt x="158242" y="3897503"/>
                  </a:lnTo>
                  <a:lnTo>
                    <a:pt x="158242" y="3891153"/>
                  </a:lnTo>
                  <a:lnTo>
                    <a:pt x="158242" y="3897503"/>
                  </a:lnTo>
                  <a:cubicBezTo>
                    <a:pt x="70866" y="3897503"/>
                    <a:pt x="0" y="3826764"/>
                    <a:pt x="0" y="3739515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3739515"/>
                  </a:lnTo>
                  <a:lnTo>
                    <a:pt x="6350" y="3739515"/>
                  </a:lnTo>
                  <a:lnTo>
                    <a:pt x="12700" y="3739515"/>
                  </a:lnTo>
                  <a:cubicBezTo>
                    <a:pt x="12700" y="3819779"/>
                    <a:pt x="77851" y="3884803"/>
                    <a:pt x="158242" y="3884803"/>
                  </a:cubicBezTo>
                  <a:lnTo>
                    <a:pt x="6030214" y="3884803"/>
                  </a:lnTo>
                  <a:cubicBezTo>
                    <a:pt x="6110605" y="3884803"/>
                    <a:pt x="6175756" y="3819779"/>
                    <a:pt x="6175756" y="3739515"/>
                  </a:cubicBezTo>
                  <a:lnTo>
                    <a:pt x="6175756" y="157988"/>
                  </a:lnTo>
                  <a:cubicBezTo>
                    <a:pt x="6175756" y="77724"/>
                    <a:pt x="6110605" y="12700"/>
                    <a:pt x="6030214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28130" y="2858691"/>
            <a:ext cx="4071343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Systemowy język programowania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8130" y="3864025"/>
            <a:ext cx="4071343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Rust został opracowany przez Mozillę i jest kompilowany do kodu maszynowego.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845671" y="2602260"/>
            <a:ext cx="4641354" cy="2923134"/>
            <a:chOff x="0" y="0"/>
            <a:chExt cx="6188472" cy="38975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175756" cy="3884803"/>
            </a:xfrm>
            <a:custGeom>
              <a:avLst/>
              <a:gdLst/>
              <a:ahLst/>
              <a:cxnLst/>
              <a:rect r="r" b="b" t="t" l="l"/>
              <a:pathLst>
                <a:path h="3884803" w="6175756">
                  <a:moveTo>
                    <a:pt x="0" y="151638"/>
                  </a:moveTo>
                  <a:cubicBezTo>
                    <a:pt x="0" y="67945"/>
                    <a:pt x="67945" y="0"/>
                    <a:pt x="151892" y="0"/>
                  </a:cubicBezTo>
                  <a:lnTo>
                    <a:pt x="6023864" y="0"/>
                  </a:lnTo>
                  <a:cubicBezTo>
                    <a:pt x="6107684" y="0"/>
                    <a:pt x="6175756" y="67945"/>
                    <a:pt x="6175756" y="151638"/>
                  </a:cubicBezTo>
                  <a:lnTo>
                    <a:pt x="6175756" y="3733165"/>
                  </a:lnTo>
                  <a:cubicBezTo>
                    <a:pt x="6175756" y="3816985"/>
                    <a:pt x="6107811" y="3884803"/>
                    <a:pt x="6023864" y="3884803"/>
                  </a:cubicBezTo>
                  <a:lnTo>
                    <a:pt x="151892" y="3884803"/>
                  </a:lnTo>
                  <a:cubicBezTo>
                    <a:pt x="67945" y="3884803"/>
                    <a:pt x="0" y="3816858"/>
                    <a:pt x="0" y="3733165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88456" cy="3897503"/>
            </a:xfrm>
            <a:custGeom>
              <a:avLst/>
              <a:gdLst/>
              <a:ahLst/>
              <a:cxnLst/>
              <a:rect r="r" b="b" t="t" l="l"/>
              <a:pathLst>
                <a:path h="3897503" w="6188456">
                  <a:moveTo>
                    <a:pt x="0" y="157988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6030214" y="0"/>
                  </a:lnTo>
                  <a:lnTo>
                    <a:pt x="6030214" y="6350"/>
                  </a:lnTo>
                  <a:lnTo>
                    <a:pt x="6030214" y="0"/>
                  </a:lnTo>
                  <a:cubicBezTo>
                    <a:pt x="6117590" y="0"/>
                    <a:pt x="6188456" y="70739"/>
                    <a:pt x="6188456" y="157988"/>
                  </a:cubicBezTo>
                  <a:lnTo>
                    <a:pt x="6182106" y="157988"/>
                  </a:lnTo>
                  <a:lnTo>
                    <a:pt x="6188456" y="157988"/>
                  </a:lnTo>
                  <a:lnTo>
                    <a:pt x="6188456" y="3739515"/>
                  </a:lnTo>
                  <a:lnTo>
                    <a:pt x="6182106" y="3739515"/>
                  </a:lnTo>
                  <a:lnTo>
                    <a:pt x="6188456" y="3739515"/>
                  </a:lnTo>
                  <a:cubicBezTo>
                    <a:pt x="6188456" y="3826764"/>
                    <a:pt x="6117590" y="3897503"/>
                    <a:pt x="6030214" y="3897503"/>
                  </a:cubicBezTo>
                  <a:lnTo>
                    <a:pt x="6030214" y="3891153"/>
                  </a:lnTo>
                  <a:lnTo>
                    <a:pt x="6030214" y="3897503"/>
                  </a:lnTo>
                  <a:lnTo>
                    <a:pt x="158242" y="3897503"/>
                  </a:lnTo>
                  <a:lnTo>
                    <a:pt x="158242" y="3891153"/>
                  </a:lnTo>
                  <a:lnTo>
                    <a:pt x="158242" y="3897503"/>
                  </a:lnTo>
                  <a:cubicBezTo>
                    <a:pt x="70866" y="3897503"/>
                    <a:pt x="0" y="3826764"/>
                    <a:pt x="0" y="3739515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3739515"/>
                  </a:lnTo>
                  <a:lnTo>
                    <a:pt x="6350" y="3739515"/>
                  </a:lnTo>
                  <a:lnTo>
                    <a:pt x="12700" y="3739515"/>
                  </a:lnTo>
                  <a:cubicBezTo>
                    <a:pt x="12700" y="3819779"/>
                    <a:pt x="77851" y="3884803"/>
                    <a:pt x="158242" y="3884803"/>
                  </a:cubicBezTo>
                  <a:lnTo>
                    <a:pt x="6030214" y="3884803"/>
                  </a:lnTo>
                  <a:cubicBezTo>
                    <a:pt x="6110605" y="3884803"/>
                    <a:pt x="6175756" y="3819779"/>
                    <a:pt x="6175756" y="3739515"/>
                  </a:cubicBezTo>
                  <a:lnTo>
                    <a:pt x="6175756" y="157988"/>
                  </a:lnTo>
                  <a:cubicBezTo>
                    <a:pt x="6175756" y="77724"/>
                    <a:pt x="6110605" y="12700"/>
                    <a:pt x="6030214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130677" y="2858691"/>
            <a:ext cx="4071343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Bezpieczeństwo pamięci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30677" y="3864025"/>
            <a:ext cx="4071343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Zapewnia bezpieczeństwo pamięci bez użycia garbage collectora.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43124" y="5786586"/>
            <a:ext cx="4641354" cy="3195191"/>
            <a:chOff x="0" y="0"/>
            <a:chExt cx="6188472" cy="426025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6175756" cy="4247515"/>
            </a:xfrm>
            <a:custGeom>
              <a:avLst/>
              <a:gdLst/>
              <a:ahLst/>
              <a:cxnLst/>
              <a:rect r="r" b="b" t="t" l="l"/>
              <a:pathLst>
                <a:path h="4247515" w="6175756">
                  <a:moveTo>
                    <a:pt x="0" y="151638"/>
                  </a:moveTo>
                  <a:cubicBezTo>
                    <a:pt x="0" y="67945"/>
                    <a:pt x="67945" y="0"/>
                    <a:pt x="151765" y="0"/>
                  </a:cubicBezTo>
                  <a:lnTo>
                    <a:pt x="6023991" y="0"/>
                  </a:lnTo>
                  <a:cubicBezTo>
                    <a:pt x="6107811" y="0"/>
                    <a:pt x="6175756" y="67945"/>
                    <a:pt x="6175756" y="151638"/>
                  </a:cubicBezTo>
                  <a:lnTo>
                    <a:pt x="6175756" y="4095877"/>
                  </a:lnTo>
                  <a:cubicBezTo>
                    <a:pt x="6175756" y="4179697"/>
                    <a:pt x="6107811" y="4247515"/>
                    <a:pt x="6023991" y="4247515"/>
                  </a:cubicBezTo>
                  <a:lnTo>
                    <a:pt x="151765" y="4247515"/>
                  </a:lnTo>
                  <a:cubicBezTo>
                    <a:pt x="67945" y="4247515"/>
                    <a:pt x="0" y="4179697"/>
                    <a:pt x="0" y="4095877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188456" cy="4260215"/>
            </a:xfrm>
            <a:custGeom>
              <a:avLst/>
              <a:gdLst/>
              <a:ahLst/>
              <a:cxnLst/>
              <a:rect r="r" b="b" t="t" l="l"/>
              <a:pathLst>
                <a:path h="4260215" w="6188456">
                  <a:moveTo>
                    <a:pt x="0" y="157988"/>
                  </a:moveTo>
                  <a:cubicBezTo>
                    <a:pt x="0" y="70739"/>
                    <a:pt x="70866" y="0"/>
                    <a:pt x="158115" y="0"/>
                  </a:cubicBezTo>
                  <a:lnTo>
                    <a:pt x="6030341" y="0"/>
                  </a:lnTo>
                  <a:lnTo>
                    <a:pt x="6030341" y="6350"/>
                  </a:lnTo>
                  <a:lnTo>
                    <a:pt x="6030341" y="0"/>
                  </a:lnTo>
                  <a:cubicBezTo>
                    <a:pt x="6117717" y="0"/>
                    <a:pt x="6188456" y="70739"/>
                    <a:pt x="6188456" y="157988"/>
                  </a:cubicBezTo>
                  <a:lnTo>
                    <a:pt x="6182106" y="157988"/>
                  </a:lnTo>
                  <a:lnTo>
                    <a:pt x="6188456" y="157988"/>
                  </a:lnTo>
                  <a:lnTo>
                    <a:pt x="6188456" y="4102227"/>
                  </a:lnTo>
                  <a:lnTo>
                    <a:pt x="6182106" y="4102227"/>
                  </a:lnTo>
                  <a:lnTo>
                    <a:pt x="6188456" y="4102227"/>
                  </a:lnTo>
                  <a:cubicBezTo>
                    <a:pt x="6188456" y="4189476"/>
                    <a:pt x="6117590" y="4260215"/>
                    <a:pt x="6030341" y="4260215"/>
                  </a:cubicBezTo>
                  <a:lnTo>
                    <a:pt x="6030341" y="4253865"/>
                  </a:lnTo>
                  <a:lnTo>
                    <a:pt x="6030341" y="4260215"/>
                  </a:lnTo>
                  <a:lnTo>
                    <a:pt x="158115" y="4260215"/>
                  </a:lnTo>
                  <a:lnTo>
                    <a:pt x="158115" y="4253865"/>
                  </a:lnTo>
                  <a:lnTo>
                    <a:pt x="158115" y="4260215"/>
                  </a:lnTo>
                  <a:cubicBezTo>
                    <a:pt x="70866" y="4260215"/>
                    <a:pt x="0" y="4189476"/>
                    <a:pt x="0" y="4102227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4102227"/>
                  </a:lnTo>
                  <a:lnTo>
                    <a:pt x="6350" y="4102227"/>
                  </a:lnTo>
                  <a:lnTo>
                    <a:pt x="12700" y="4102227"/>
                  </a:lnTo>
                  <a:cubicBezTo>
                    <a:pt x="12700" y="4182491"/>
                    <a:pt x="77851" y="4247515"/>
                    <a:pt x="158115" y="4247515"/>
                  </a:cubicBezTo>
                  <a:lnTo>
                    <a:pt x="6030341" y="4247515"/>
                  </a:lnTo>
                  <a:cubicBezTo>
                    <a:pt x="6110732" y="4247515"/>
                    <a:pt x="6175756" y="4182491"/>
                    <a:pt x="6175756" y="4102227"/>
                  </a:cubicBezTo>
                  <a:lnTo>
                    <a:pt x="6175756" y="157988"/>
                  </a:lnTo>
                  <a:cubicBezTo>
                    <a:pt x="6175756" y="77724"/>
                    <a:pt x="6110605" y="12700"/>
                    <a:pt x="6030341" y="12700"/>
                  </a:cubicBezTo>
                  <a:lnTo>
                    <a:pt x="158115" y="12700"/>
                  </a:lnTo>
                  <a:lnTo>
                    <a:pt x="158115" y="6350"/>
                  </a:lnTo>
                  <a:lnTo>
                    <a:pt x="158115" y="12700"/>
                  </a:lnTo>
                  <a:cubicBezTo>
                    <a:pt x="77851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28130" y="6043017"/>
            <a:ext cx="4071343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Główne mechanizmy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8130" y="7048351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Ownership (własność)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8130" y="7576394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Borrowing (pożyczanie)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8130" y="8104435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Lifetimes (czasy życia)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845671" y="5786586"/>
            <a:ext cx="4641354" cy="3195191"/>
            <a:chOff x="0" y="0"/>
            <a:chExt cx="6188472" cy="426025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6350" y="6350"/>
              <a:ext cx="6175756" cy="4247515"/>
            </a:xfrm>
            <a:custGeom>
              <a:avLst/>
              <a:gdLst/>
              <a:ahLst/>
              <a:cxnLst/>
              <a:rect r="r" b="b" t="t" l="l"/>
              <a:pathLst>
                <a:path h="4247515" w="6175756">
                  <a:moveTo>
                    <a:pt x="0" y="151638"/>
                  </a:moveTo>
                  <a:cubicBezTo>
                    <a:pt x="0" y="67945"/>
                    <a:pt x="67945" y="0"/>
                    <a:pt x="151765" y="0"/>
                  </a:cubicBezTo>
                  <a:lnTo>
                    <a:pt x="6023991" y="0"/>
                  </a:lnTo>
                  <a:cubicBezTo>
                    <a:pt x="6107811" y="0"/>
                    <a:pt x="6175756" y="67945"/>
                    <a:pt x="6175756" y="151638"/>
                  </a:cubicBezTo>
                  <a:lnTo>
                    <a:pt x="6175756" y="4095877"/>
                  </a:lnTo>
                  <a:cubicBezTo>
                    <a:pt x="6175756" y="4179697"/>
                    <a:pt x="6107811" y="4247515"/>
                    <a:pt x="6023991" y="4247515"/>
                  </a:cubicBezTo>
                  <a:lnTo>
                    <a:pt x="151765" y="4247515"/>
                  </a:lnTo>
                  <a:cubicBezTo>
                    <a:pt x="67945" y="4247515"/>
                    <a:pt x="0" y="4179697"/>
                    <a:pt x="0" y="4095877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188456" cy="4260215"/>
            </a:xfrm>
            <a:custGeom>
              <a:avLst/>
              <a:gdLst/>
              <a:ahLst/>
              <a:cxnLst/>
              <a:rect r="r" b="b" t="t" l="l"/>
              <a:pathLst>
                <a:path h="4260215" w="6188456">
                  <a:moveTo>
                    <a:pt x="0" y="157988"/>
                  </a:moveTo>
                  <a:cubicBezTo>
                    <a:pt x="0" y="70739"/>
                    <a:pt x="70866" y="0"/>
                    <a:pt x="158115" y="0"/>
                  </a:cubicBezTo>
                  <a:lnTo>
                    <a:pt x="6030341" y="0"/>
                  </a:lnTo>
                  <a:lnTo>
                    <a:pt x="6030341" y="6350"/>
                  </a:lnTo>
                  <a:lnTo>
                    <a:pt x="6030341" y="0"/>
                  </a:lnTo>
                  <a:cubicBezTo>
                    <a:pt x="6117717" y="0"/>
                    <a:pt x="6188456" y="70739"/>
                    <a:pt x="6188456" y="157988"/>
                  </a:cubicBezTo>
                  <a:lnTo>
                    <a:pt x="6182106" y="157988"/>
                  </a:lnTo>
                  <a:lnTo>
                    <a:pt x="6188456" y="157988"/>
                  </a:lnTo>
                  <a:lnTo>
                    <a:pt x="6188456" y="4102227"/>
                  </a:lnTo>
                  <a:lnTo>
                    <a:pt x="6182106" y="4102227"/>
                  </a:lnTo>
                  <a:lnTo>
                    <a:pt x="6188456" y="4102227"/>
                  </a:lnTo>
                  <a:cubicBezTo>
                    <a:pt x="6188456" y="4189476"/>
                    <a:pt x="6117590" y="4260215"/>
                    <a:pt x="6030341" y="4260215"/>
                  </a:cubicBezTo>
                  <a:lnTo>
                    <a:pt x="6030341" y="4253865"/>
                  </a:lnTo>
                  <a:lnTo>
                    <a:pt x="6030341" y="4260215"/>
                  </a:lnTo>
                  <a:lnTo>
                    <a:pt x="158115" y="4260215"/>
                  </a:lnTo>
                  <a:lnTo>
                    <a:pt x="158115" y="4253865"/>
                  </a:lnTo>
                  <a:lnTo>
                    <a:pt x="158115" y="4260215"/>
                  </a:lnTo>
                  <a:cubicBezTo>
                    <a:pt x="70866" y="4260215"/>
                    <a:pt x="0" y="4189476"/>
                    <a:pt x="0" y="4102227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4102227"/>
                  </a:lnTo>
                  <a:lnTo>
                    <a:pt x="6350" y="4102227"/>
                  </a:lnTo>
                  <a:lnTo>
                    <a:pt x="12700" y="4102227"/>
                  </a:lnTo>
                  <a:cubicBezTo>
                    <a:pt x="12700" y="4182491"/>
                    <a:pt x="77851" y="4247515"/>
                    <a:pt x="158115" y="4247515"/>
                  </a:cubicBezTo>
                  <a:lnTo>
                    <a:pt x="6030341" y="4247515"/>
                  </a:lnTo>
                  <a:cubicBezTo>
                    <a:pt x="6110732" y="4247515"/>
                    <a:pt x="6175756" y="4182491"/>
                    <a:pt x="6175756" y="4102227"/>
                  </a:cubicBezTo>
                  <a:lnTo>
                    <a:pt x="6175756" y="157988"/>
                  </a:lnTo>
                  <a:cubicBezTo>
                    <a:pt x="6175756" y="77724"/>
                    <a:pt x="6110605" y="12700"/>
                    <a:pt x="6030341" y="12700"/>
                  </a:cubicBezTo>
                  <a:lnTo>
                    <a:pt x="158115" y="12700"/>
                  </a:lnTo>
                  <a:lnTo>
                    <a:pt x="158115" y="6350"/>
                  </a:lnTo>
                  <a:lnTo>
                    <a:pt x="158115" y="12700"/>
                  </a:lnTo>
                  <a:cubicBezTo>
                    <a:pt x="77851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6130677" y="6043017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Zastosowania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130677" y="6603057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systemy operacyjne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130677" y="7131100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gry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130677" y="7659141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przeglądarki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130677" y="8187184"/>
            <a:ext cx="4071343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0477" indent="-160238" lvl="1">
              <a:lnSpc>
                <a:spcPts val="3374"/>
              </a:lnSpc>
              <a:buFont typeface="Arial"/>
              <a:buChar char="•"/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IoT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5886" y="2628156"/>
            <a:ext cx="7126933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Ownership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01124" y="3949005"/>
            <a:ext cx="618828" cy="618828"/>
            <a:chOff x="0" y="0"/>
            <a:chExt cx="825103" cy="8251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685908" y="4018210"/>
            <a:ext cx="5453509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Jeden właściciel zmiennej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85908" y="4578251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Każda zmienna ma dokładnie jednego właściciela, co zapobiega błędom pamięci.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801124" y="6058049"/>
            <a:ext cx="618828" cy="618828"/>
            <a:chOff x="0" y="0"/>
            <a:chExt cx="825103" cy="8251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685908" y="6127254"/>
            <a:ext cx="5090517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Przeniesienie własności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85908" y="6687294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Po przeniesieniu własności poprzednia zmienna staje się nieważna, eliminując błędy typu “use after free”.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3417837"/>
            <a:ext cx="7126932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Borrowing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4985594"/>
            <a:ext cx="4743450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Pożyczanie zmiennych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5653980"/>
            <a:ext cx="7865715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Rust umożliwia pożyczanie zmiennych do odczytu (&amp;T) i zapisu (&amp;mut T).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83924" y="4985594"/>
            <a:ext cx="5116116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Bezpieczeństwo wątków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83924" y="5653980"/>
            <a:ext cx="7865715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Nie pozwala na jednoczesne mutowalne i niemutowalne pożyczanie, chroniąc przed wyścigami danych.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5886" y="2628156"/>
            <a:ext cx="7126933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Lifetimes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01124" y="3949005"/>
            <a:ext cx="618828" cy="618828"/>
            <a:chOff x="0" y="0"/>
            <a:chExt cx="825103" cy="8251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685908" y="4018210"/>
            <a:ext cx="690607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Śledzenie czasu życia zmiennych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85908" y="4578251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Kompilator analizuje, jak długo zmienne istnieją, aby zapobiec używaniu danych po ich zwolnieniu.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801124" y="6058049"/>
            <a:ext cx="618828" cy="618828"/>
            <a:chOff x="0" y="0"/>
            <a:chExt cx="825103" cy="8251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685908" y="6127254"/>
            <a:ext cx="4383584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Bezpieczne operacje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85908" y="6687294"/>
            <a:ext cx="8654206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Przykład błędu: odwołanie do zmiennej, która przestała istnieć po zakończeniu bloku.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7886" y="2296120"/>
            <a:ext cx="8639472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Współbieżność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3124" y="5143500"/>
            <a:ext cx="9543752" cy="2044452"/>
            <a:chOff x="0" y="0"/>
            <a:chExt cx="12725003" cy="272593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12712446" cy="2713228"/>
            </a:xfrm>
            <a:custGeom>
              <a:avLst/>
              <a:gdLst/>
              <a:ahLst/>
              <a:cxnLst/>
              <a:rect r="r" b="b" t="t" l="l"/>
              <a:pathLst>
                <a:path h="2713228" w="12712446">
                  <a:moveTo>
                    <a:pt x="0" y="151638"/>
                  </a:moveTo>
                  <a:cubicBezTo>
                    <a:pt x="0" y="67945"/>
                    <a:pt x="68199" y="0"/>
                    <a:pt x="152273" y="0"/>
                  </a:cubicBezTo>
                  <a:lnTo>
                    <a:pt x="12560173" y="0"/>
                  </a:lnTo>
                  <a:cubicBezTo>
                    <a:pt x="12644247" y="0"/>
                    <a:pt x="12712446" y="67945"/>
                    <a:pt x="12712446" y="151638"/>
                  </a:cubicBezTo>
                  <a:lnTo>
                    <a:pt x="12712446" y="2561590"/>
                  </a:lnTo>
                  <a:cubicBezTo>
                    <a:pt x="12712446" y="2645410"/>
                    <a:pt x="12644247" y="2713228"/>
                    <a:pt x="12560173" y="2713228"/>
                  </a:cubicBezTo>
                  <a:lnTo>
                    <a:pt x="152273" y="2713228"/>
                  </a:lnTo>
                  <a:cubicBezTo>
                    <a:pt x="68199" y="2713228"/>
                    <a:pt x="0" y="2645283"/>
                    <a:pt x="0" y="2561590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725146" cy="2725928"/>
            </a:xfrm>
            <a:custGeom>
              <a:avLst/>
              <a:gdLst/>
              <a:ahLst/>
              <a:cxnLst/>
              <a:rect r="r" b="b" t="t" l="l"/>
              <a:pathLst>
                <a:path h="2725928" w="12725146">
                  <a:moveTo>
                    <a:pt x="0" y="157988"/>
                  </a:moveTo>
                  <a:cubicBezTo>
                    <a:pt x="0" y="70739"/>
                    <a:pt x="70993" y="0"/>
                    <a:pt x="158623" y="0"/>
                  </a:cubicBezTo>
                  <a:lnTo>
                    <a:pt x="12566523" y="0"/>
                  </a:lnTo>
                  <a:lnTo>
                    <a:pt x="12566523" y="6350"/>
                  </a:lnTo>
                  <a:lnTo>
                    <a:pt x="12566523" y="0"/>
                  </a:lnTo>
                  <a:cubicBezTo>
                    <a:pt x="12654026" y="0"/>
                    <a:pt x="12725146" y="70739"/>
                    <a:pt x="12725146" y="157988"/>
                  </a:cubicBezTo>
                  <a:lnTo>
                    <a:pt x="12718796" y="157988"/>
                  </a:lnTo>
                  <a:lnTo>
                    <a:pt x="12725146" y="157988"/>
                  </a:lnTo>
                  <a:lnTo>
                    <a:pt x="12725146" y="2567940"/>
                  </a:lnTo>
                  <a:lnTo>
                    <a:pt x="12718796" y="2567940"/>
                  </a:lnTo>
                  <a:lnTo>
                    <a:pt x="12725146" y="2567940"/>
                  </a:lnTo>
                  <a:cubicBezTo>
                    <a:pt x="12725146" y="2655189"/>
                    <a:pt x="12654153" y="2725928"/>
                    <a:pt x="12566523" y="2725928"/>
                  </a:cubicBezTo>
                  <a:lnTo>
                    <a:pt x="12566523" y="2719578"/>
                  </a:lnTo>
                  <a:lnTo>
                    <a:pt x="12566523" y="2725928"/>
                  </a:lnTo>
                  <a:lnTo>
                    <a:pt x="158623" y="2725928"/>
                  </a:lnTo>
                  <a:lnTo>
                    <a:pt x="158623" y="2719578"/>
                  </a:lnTo>
                  <a:lnTo>
                    <a:pt x="158623" y="2725928"/>
                  </a:lnTo>
                  <a:cubicBezTo>
                    <a:pt x="70993" y="2725928"/>
                    <a:pt x="0" y="2655189"/>
                    <a:pt x="0" y="2567940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2567940"/>
                  </a:lnTo>
                  <a:lnTo>
                    <a:pt x="6350" y="2567940"/>
                  </a:lnTo>
                  <a:lnTo>
                    <a:pt x="12700" y="2567940"/>
                  </a:lnTo>
                  <a:cubicBezTo>
                    <a:pt x="12700" y="2648204"/>
                    <a:pt x="77978" y="2713228"/>
                    <a:pt x="158623" y="2713228"/>
                  </a:cubicBezTo>
                  <a:lnTo>
                    <a:pt x="12566523" y="2713228"/>
                  </a:lnTo>
                  <a:cubicBezTo>
                    <a:pt x="12647168" y="2713228"/>
                    <a:pt x="12712446" y="2648204"/>
                    <a:pt x="12712446" y="2567940"/>
                  </a:cubicBezTo>
                  <a:lnTo>
                    <a:pt x="12712446" y="157988"/>
                  </a:lnTo>
                  <a:cubicBezTo>
                    <a:pt x="12712446" y="77724"/>
                    <a:pt x="12647168" y="12700"/>
                    <a:pt x="12566523" y="12700"/>
                  </a:cubicBezTo>
                  <a:lnTo>
                    <a:pt x="158623" y="12700"/>
                  </a:lnTo>
                  <a:lnTo>
                    <a:pt x="158623" y="6350"/>
                  </a:lnTo>
                  <a:lnTo>
                    <a:pt x="158623" y="12700"/>
                  </a:lnTo>
                  <a:cubicBezTo>
                    <a:pt x="77978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28130" y="5347841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Brak data races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8129" y="5926082"/>
            <a:ext cx="8973741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Na poziomie kompilatora data races są niemożliwe dzięki regułom Send i Sync.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43124" y="7682061"/>
            <a:ext cx="9543752" cy="2044453"/>
            <a:chOff x="0" y="0"/>
            <a:chExt cx="12725003" cy="272593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12712446" cy="2713228"/>
            </a:xfrm>
            <a:custGeom>
              <a:avLst/>
              <a:gdLst/>
              <a:ahLst/>
              <a:cxnLst/>
              <a:rect r="r" b="b" t="t" l="l"/>
              <a:pathLst>
                <a:path h="2713228" w="12712446">
                  <a:moveTo>
                    <a:pt x="0" y="151638"/>
                  </a:moveTo>
                  <a:cubicBezTo>
                    <a:pt x="0" y="67945"/>
                    <a:pt x="68199" y="0"/>
                    <a:pt x="152273" y="0"/>
                  </a:cubicBezTo>
                  <a:lnTo>
                    <a:pt x="12560173" y="0"/>
                  </a:lnTo>
                  <a:cubicBezTo>
                    <a:pt x="12644247" y="0"/>
                    <a:pt x="12712446" y="67945"/>
                    <a:pt x="12712446" y="151638"/>
                  </a:cubicBezTo>
                  <a:lnTo>
                    <a:pt x="12712446" y="2561590"/>
                  </a:lnTo>
                  <a:cubicBezTo>
                    <a:pt x="12712446" y="2645410"/>
                    <a:pt x="12644247" y="2713228"/>
                    <a:pt x="12560173" y="2713228"/>
                  </a:cubicBezTo>
                  <a:lnTo>
                    <a:pt x="152273" y="2713228"/>
                  </a:lnTo>
                  <a:cubicBezTo>
                    <a:pt x="68199" y="2713228"/>
                    <a:pt x="0" y="2645283"/>
                    <a:pt x="0" y="2561590"/>
                  </a:cubicBezTo>
                  <a:close/>
                </a:path>
              </a:pathLst>
            </a:custGeom>
            <a:solidFill>
              <a:srgbClr val="740B0B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725146" cy="2725928"/>
            </a:xfrm>
            <a:custGeom>
              <a:avLst/>
              <a:gdLst/>
              <a:ahLst/>
              <a:cxnLst/>
              <a:rect r="r" b="b" t="t" l="l"/>
              <a:pathLst>
                <a:path h="2725928" w="12725146">
                  <a:moveTo>
                    <a:pt x="0" y="157988"/>
                  </a:moveTo>
                  <a:cubicBezTo>
                    <a:pt x="0" y="70739"/>
                    <a:pt x="70993" y="0"/>
                    <a:pt x="158623" y="0"/>
                  </a:cubicBezTo>
                  <a:lnTo>
                    <a:pt x="12566523" y="0"/>
                  </a:lnTo>
                  <a:lnTo>
                    <a:pt x="12566523" y="6350"/>
                  </a:lnTo>
                  <a:lnTo>
                    <a:pt x="12566523" y="0"/>
                  </a:lnTo>
                  <a:cubicBezTo>
                    <a:pt x="12654026" y="0"/>
                    <a:pt x="12725146" y="70739"/>
                    <a:pt x="12725146" y="157988"/>
                  </a:cubicBezTo>
                  <a:lnTo>
                    <a:pt x="12718796" y="157988"/>
                  </a:lnTo>
                  <a:lnTo>
                    <a:pt x="12725146" y="157988"/>
                  </a:lnTo>
                  <a:lnTo>
                    <a:pt x="12725146" y="2567940"/>
                  </a:lnTo>
                  <a:lnTo>
                    <a:pt x="12718796" y="2567940"/>
                  </a:lnTo>
                  <a:lnTo>
                    <a:pt x="12725146" y="2567940"/>
                  </a:lnTo>
                  <a:cubicBezTo>
                    <a:pt x="12725146" y="2655189"/>
                    <a:pt x="12654153" y="2725928"/>
                    <a:pt x="12566523" y="2725928"/>
                  </a:cubicBezTo>
                  <a:lnTo>
                    <a:pt x="12566523" y="2719578"/>
                  </a:lnTo>
                  <a:lnTo>
                    <a:pt x="12566523" y="2725928"/>
                  </a:lnTo>
                  <a:lnTo>
                    <a:pt x="158623" y="2725928"/>
                  </a:lnTo>
                  <a:lnTo>
                    <a:pt x="158623" y="2719578"/>
                  </a:lnTo>
                  <a:lnTo>
                    <a:pt x="158623" y="2725928"/>
                  </a:lnTo>
                  <a:cubicBezTo>
                    <a:pt x="70993" y="2725928"/>
                    <a:pt x="0" y="2655189"/>
                    <a:pt x="0" y="2567940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2567940"/>
                  </a:lnTo>
                  <a:lnTo>
                    <a:pt x="6350" y="2567940"/>
                  </a:lnTo>
                  <a:lnTo>
                    <a:pt x="12700" y="2567940"/>
                  </a:lnTo>
                  <a:cubicBezTo>
                    <a:pt x="12700" y="2648204"/>
                    <a:pt x="77978" y="2713228"/>
                    <a:pt x="158623" y="2713228"/>
                  </a:cubicBezTo>
                  <a:lnTo>
                    <a:pt x="12566523" y="2713228"/>
                  </a:lnTo>
                  <a:cubicBezTo>
                    <a:pt x="12647168" y="2713228"/>
                    <a:pt x="12712446" y="2648204"/>
                    <a:pt x="12712446" y="2567940"/>
                  </a:cubicBezTo>
                  <a:lnTo>
                    <a:pt x="12712446" y="157988"/>
                  </a:lnTo>
                  <a:cubicBezTo>
                    <a:pt x="12712446" y="77724"/>
                    <a:pt x="12647168" y="12700"/>
                    <a:pt x="12566523" y="12700"/>
                  </a:cubicBezTo>
                  <a:lnTo>
                    <a:pt x="158623" y="12700"/>
                  </a:lnTo>
                  <a:lnTo>
                    <a:pt x="158623" y="6350"/>
                  </a:lnTo>
                  <a:lnTo>
                    <a:pt x="158623" y="12700"/>
                  </a:lnTo>
                  <a:cubicBezTo>
                    <a:pt x="77978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8D2424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28130" y="7815411"/>
            <a:ext cx="5116116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Bezpieczeństwo wątków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8130" y="8375005"/>
            <a:ext cx="8973741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Kompilator wymusza zasady eliminujące błędy wielowątkowe, zapewniając stabilność aplikacji.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385245"/>
          </a:xfrm>
          <a:custGeom>
            <a:avLst/>
            <a:gdLst/>
            <a:ahLst/>
            <a:cxnLst/>
            <a:rect r="r" b="b" t="t" l="l"/>
            <a:pathLst>
              <a:path h="3385245" w="18288000">
                <a:moveTo>
                  <a:pt x="0" y="0"/>
                </a:moveTo>
                <a:lnTo>
                  <a:pt x="18288000" y="0"/>
                </a:lnTo>
                <a:lnTo>
                  <a:pt x="18288000" y="3385245"/>
                </a:lnTo>
                <a:lnTo>
                  <a:pt x="0" y="338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" t="0" r="-5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7886" y="4902101"/>
            <a:ext cx="10913417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Rust: Ekosystem narzędzi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47886" y="627504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9" y="0"/>
                </a:lnTo>
                <a:lnTo>
                  <a:pt x="677019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95624" y="6359872"/>
            <a:ext cx="2896492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Cargo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5624" y="6919912"/>
            <a:ext cx="2896492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Zarządzanie projektami i zależnościami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5130552" y="627504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9" y="0"/>
                </a:lnTo>
                <a:lnTo>
                  <a:pt x="677019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078290" y="6359872"/>
            <a:ext cx="2896492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Rustfmt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78290" y="6919912"/>
            <a:ext cx="2896492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Automatyczne formatowanie kodu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9313217" y="627504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9" y="0"/>
                </a:lnTo>
                <a:lnTo>
                  <a:pt x="677019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60955" y="6359872"/>
            <a:ext cx="2896492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Clippy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60955" y="6919912"/>
            <a:ext cx="2896492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Lintowanie i sugestie poprawy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13495884" y="6275040"/>
            <a:ext cx="677019" cy="677019"/>
          </a:xfrm>
          <a:custGeom>
            <a:avLst/>
            <a:gdLst/>
            <a:ahLst/>
            <a:cxnLst/>
            <a:rect r="r" b="b" t="t" l="l"/>
            <a:pathLst>
              <a:path h="677019" w="677019">
                <a:moveTo>
                  <a:pt x="0" y="0"/>
                </a:moveTo>
                <a:lnTo>
                  <a:pt x="677018" y="0"/>
                </a:lnTo>
                <a:lnTo>
                  <a:pt x="677018" y="677019"/>
                </a:lnTo>
                <a:lnTo>
                  <a:pt x="0" y="6770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443621" y="6359872"/>
            <a:ext cx="2896492" cy="919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Rust Analyzer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443621" y="7365206"/>
            <a:ext cx="2896492" cy="13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Inteligentne podpowiedzi w edytorach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56555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16174" y="232916"/>
            <a:ext cx="8249542" cy="79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81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Algorytmy Genetyczne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16174" y="1879550"/>
            <a:ext cx="1166069" cy="1736080"/>
          </a:xfrm>
          <a:custGeom>
            <a:avLst/>
            <a:gdLst/>
            <a:ahLst/>
            <a:cxnLst/>
            <a:rect r="r" b="b" t="t" l="l"/>
            <a:pathLst>
              <a:path h="1736080" w="1166069">
                <a:moveTo>
                  <a:pt x="0" y="0"/>
                </a:moveTo>
                <a:lnTo>
                  <a:pt x="1166068" y="0"/>
                </a:lnTo>
                <a:lnTo>
                  <a:pt x="1166068" y="1736080"/>
                </a:lnTo>
                <a:lnTo>
                  <a:pt x="0" y="17360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9" r="0" b="-9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331988" y="2093714"/>
            <a:ext cx="4123879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Algorytmy Genetyczne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31988" y="2559992"/>
            <a:ext cx="8281839" cy="822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Heurystyczna metoda optymalizacji inspirowana biologią, stosowana przy dużych przestrzeniach rozwiązań bez wzoru matematycznego.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816174" y="3615630"/>
            <a:ext cx="1166069" cy="2272308"/>
          </a:xfrm>
          <a:custGeom>
            <a:avLst/>
            <a:gdLst/>
            <a:ahLst/>
            <a:cxnLst/>
            <a:rect r="r" b="b" t="t" l="l"/>
            <a:pathLst>
              <a:path h="2272308" w="1166069">
                <a:moveTo>
                  <a:pt x="0" y="0"/>
                </a:moveTo>
                <a:lnTo>
                  <a:pt x="1166068" y="0"/>
                </a:lnTo>
                <a:lnTo>
                  <a:pt x="1166068" y="2272308"/>
                </a:lnTo>
                <a:lnTo>
                  <a:pt x="0" y="22723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64" r="0" b="-264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31988" y="3829794"/>
            <a:ext cx="306883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Zastosowania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31988" y="4296072"/>
            <a:ext cx="8281839" cy="449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Planowanie tras i harmonogramów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31988" y="4750742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Sztuczna inteligencja w grach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31988" y="5205412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Optymalizacja sieci neuronowych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816174" y="5887939"/>
            <a:ext cx="1166069" cy="3636317"/>
          </a:xfrm>
          <a:custGeom>
            <a:avLst/>
            <a:gdLst/>
            <a:ahLst/>
            <a:cxnLst/>
            <a:rect r="r" b="b" t="t" l="l"/>
            <a:pathLst>
              <a:path h="3636317" w="1166069">
                <a:moveTo>
                  <a:pt x="0" y="0"/>
                </a:moveTo>
                <a:lnTo>
                  <a:pt x="1166068" y="0"/>
                </a:lnTo>
                <a:lnTo>
                  <a:pt x="1166068" y="3636317"/>
                </a:lnTo>
                <a:lnTo>
                  <a:pt x="0" y="36363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03" r="0" b="-203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331988" y="6102102"/>
            <a:ext cx="3088928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Kluczowe pojęcia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31988" y="656838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Osobnik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– jedno rozwiązanie problemu (np. 101011)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31988" y="702305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Populacja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– zbiór osobników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31988" y="747772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Fitness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– jakość rozwiązania (np. liczba jedynek)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31988" y="793239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Selekcja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– wybieramy lepszych osobników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331988" y="838706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Krzyżowanie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– łączenie osobników w nowe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331988" y="8841730"/>
            <a:ext cx="8281839" cy="44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937"/>
              </a:lnSpc>
              <a:buFont typeface="Arial"/>
              <a:buChar char="•"/>
            </a:pPr>
            <a:r>
              <a:rPr lang="en-US" b="true" sz="1812">
                <a:solidFill>
                  <a:srgbClr val="FFE5E5"/>
                </a:solidFill>
                <a:latin typeface="DM Sans Bold"/>
                <a:ea typeface="DM Sans Bold"/>
                <a:cs typeface="DM Sans Bold"/>
                <a:sym typeface="DM Sans Bold"/>
              </a:rPr>
              <a:t>Mutacja</a:t>
            </a:r>
            <a:r>
              <a:rPr lang="en-US" sz="1812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- losowe zmiany dla różnorodności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A0A0A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47886" y="1449792"/>
            <a:ext cx="15077034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Algorytm genetyczne: krok po kroku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7886" y="3764636"/>
            <a:ext cx="4853434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Zakodowanie problemu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7886" y="4917876"/>
            <a:ext cx="3731567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Losowa populacja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7886" y="5586264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Przykładowo 20 osobników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7886" y="6337995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Selekcja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7886" y="7006381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Wybór najlepszych osobników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41158" y="4917876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Oblicz fitness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41158" y="5586264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Ocena jakości każdego osobnika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41158" y="6337995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Krzyżowanie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41158" y="7006381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Tworzenie nowych osobników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34429" y="4917876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Mutacja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334429" y="5586264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Losowe zmiany dla różnorodności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34429" y="6337995"/>
            <a:ext cx="3563391" cy="47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Powtarzaj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334429" y="7006381"/>
            <a:ext cx="5022949" cy="50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Do osiągnięcia celu lub limitu iteracji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DAGntypTm84</dc:identifier>
  <dcterms:modified xsi:type="dcterms:W3CDTF">2011-08-01T06:04:30Z</dcterms:modified>
  <cp:revision>1</cp:revision>
  <dc:title>Link do repozytorium</dc:title>
</cp:coreProperties>
</file>

<file path=docProps/thumbnail.jpeg>
</file>